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7" r:id="rId3"/>
    <p:sldId id="268" r:id="rId5"/>
    <p:sldId id="265" r:id="rId6"/>
    <p:sldId id="266" r:id="rId7"/>
    <p:sldId id="267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95" d="100"/>
          <a:sy n="95" d="100"/>
        </p:scale>
        <p:origin x="-2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9AA23963-13E2-554B-8982-7FA41FE663D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 sz="2000" b="0" baseline="0">
                <a:solidFill>
                  <a:srgbClr val="FFFFFF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 panose="020B0604030504040204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 panose="020B0604030504040204"/>
                <a:cs typeface="Verdana" panose="020B0604030504040204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 panose="020B0604030504040204"/>
                <a:cs typeface="Verdana" panose="020B0604030504040204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 panose="020B0604030504040204"/>
                <a:cs typeface="Verdana" panose="020B0604030504040204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 panose="020B0604030504040204"/>
                <a:cs typeface="Verdana" panose="020B0604030504040204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 dirty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 panose="020B0604030504040204"/>
                <a:cs typeface="Verdana" panose="020B0604030504040204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  <a:endParaRPr lang="en-US" dirty="0"/>
          </a:p>
          <a:p>
            <a:pPr lvl="1"/>
            <a:r>
              <a:rPr lang="en-US" sz="1800" dirty="0"/>
              <a:t>Second level</a:t>
            </a:r>
            <a:endParaRPr lang="en-US" sz="1800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 sz="2000" b="0" baseline="0">
                <a:solidFill>
                  <a:srgbClr val="FFFFFF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 panose="020B0604030504040204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 sz="2000" b="0" baseline="0">
                <a:solidFill>
                  <a:srgbClr val="FFFFFF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 panose="020B0604030504040204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 sz="2000" b="0" baseline="0">
                <a:solidFill>
                  <a:srgbClr val="FFFFFF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 panose="020B0604030504040204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 sz="2000" b="0" baseline="0">
                <a:solidFill>
                  <a:srgbClr val="FFFFFF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 panose="020B0604030504040204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 sz="2000" b="0" baseline="0">
                <a:solidFill>
                  <a:srgbClr val="FFFFFF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 panose="020B0604030504040204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charset="0"/>
          <a:ea typeface="MS PGothic" panose="020B0600070205080204" charset="-128"/>
          <a:cs typeface="MS PGothic" panose="020B060007020508020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charset="0"/>
          <a:ea typeface="MS PGothic" panose="020B0600070205080204" charset="-128"/>
          <a:cs typeface="MS PGothic" panose="020B060007020508020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charset="0"/>
          <a:ea typeface="MS PGothic" panose="020B0600070205080204" charset="-128"/>
          <a:cs typeface="MS PGothic" panose="020B060007020508020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charset="0"/>
          <a:ea typeface="MS PGothic" panose="020B0600070205080204" charset="-128"/>
          <a:cs typeface="MS PGothic" panose="020B060007020508020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charset="0"/>
          <a:ea typeface="MS PGothic" panose="020B0600070205080204" charset="-128"/>
          <a:cs typeface="MS PGothic" panose="020B060007020508020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charset="0"/>
          <a:ea typeface="MS PGothic" panose="020B0600070205080204" charset="-128"/>
          <a:cs typeface="MS PGothic" panose="020B060007020508020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charset="0"/>
          <a:ea typeface="MS PGothic" panose="020B0600070205080204" charset="-128"/>
          <a:cs typeface="MS PGothic" panose="020B060007020508020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charset="0"/>
          <a:ea typeface="MS PGothic" panose="020B0600070205080204" charset="-128"/>
          <a:cs typeface="MS PGothic" panose="020B0600070205080204" charset="-128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593725" indent="-182880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2pPr>
      <a:lvl3pPr marL="822325" indent="-182880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panose="05000000000000000000" charset="0"/>
        <a:buChar char="§"/>
        <a:defRPr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3pPr>
      <a:lvl4pPr marL="1050925" indent="-182880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4pPr>
      <a:lvl5pPr marL="1233805" indent="-182880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charset="0"/>
        <a:buChar char="§"/>
        <a:defRPr sz="16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panose="020B0604030504040204" charset="0"/>
              </a:rPr>
              <a:t>IEEE </a:t>
            </a:r>
            <a:r>
              <a:rPr lang="en-US" sz="2000" dirty="0" smtClean="0">
                <a:latin typeface="Verdana" panose="020B0604030504040204" charset="0"/>
              </a:rPr>
              <a:t>Central Texas Section</a:t>
            </a:r>
            <a:br>
              <a:rPr lang="en-US" sz="2000" dirty="0" smtClean="0">
                <a:latin typeface="Verdana" panose="020B0604030504040204" charset="0"/>
              </a:rPr>
            </a:br>
            <a:r>
              <a:rPr lang="en-US" sz="2000" dirty="0" smtClean="0">
                <a:latin typeface="Verdana" panose="020B0604030504040204" charset="0"/>
              </a:rPr>
              <a:t>2019 Fall Leadership Planning Meeting</a:t>
            </a:r>
            <a:br>
              <a:rPr lang="en-US" sz="2000" dirty="0" smtClean="0">
                <a:latin typeface="Verdana" panose="020B0604030504040204" charset="0"/>
              </a:rPr>
            </a:br>
            <a:r>
              <a:rPr lang="en-US" sz="2000" dirty="0" smtClean="0">
                <a:latin typeface="Verdana" panose="020B0604030504040204" charset="0"/>
              </a:rPr>
              <a:t>August 24, 2018</a:t>
            </a:r>
            <a:br>
              <a:rPr lang="en-US" sz="2000" dirty="0" smtClean="0">
                <a:latin typeface="Verdana" panose="020B0604030504040204" charset="0"/>
              </a:rPr>
            </a:br>
            <a:r>
              <a:rPr lang="en-US" sz="2000" dirty="0" smtClean="0">
                <a:latin typeface="Verdana" panose="020B0604030504040204" charset="0"/>
              </a:rPr>
              <a:t>San Marcos, TX</a:t>
            </a:r>
            <a:endParaRPr lang="en-US" sz="2000" dirty="0">
              <a:latin typeface="Verdana" panose="020B0604030504040204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Font typeface="Wingdings" panose="05000000000000000000" charset="0"/>
              <a:buNone/>
            </a:pPr>
            <a:r>
              <a:rPr lang="en-US" dirty="0" smtClean="0">
                <a:latin typeface="Verdana" panose="020B0604030504040204" charset="0"/>
                <a:cs typeface="MS PGothic" panose="020B0600070205080204" charset="-128"/>
              </a:rPr>
              <a:t>Section Committee/Officer Name: </a:t>
            </a:r>
            <a:endParaRPr lang="en-US" dirty="0" smtClean="0">
              <a:latin typeface="Verdana" panose="020B0604030504040204" charset="0"/>
              <a:cs typeface="MS PGothic" panose="020B0600070205080204" charset="-128"/>
            </a:endParaRPr>
          </a:p>
          <a:p>
            <a:pPr eaLnBrk="1" hangingPunct="1">
              <a:buFont typeface="Wingdings" panose="05000000000000000000" charset="0"/>
              <a:buNone/>
            </a:pPr>
            <a:r>
              <a:rPr lang="en-US" dirty="0" smtClean="0">
                <a:latin typeface="Verdana" panose="020B0604030504040204" charset="0"/>
                <a:cs typeface="MS PGothic" panose="020B0600070205080204" charset="-128"/>
              </a:rPr>
              <a:t>Chapter/Affinity Name: Austin Life Member</a:t>
            </a:r>
            <a:endParaRPr lang="en-US" dirty="0">
              <a:latin typeface="Verdana" panose="020B0604030504040204" charset="0"/>
              <a:cs typeface="MS PGothic" panose="020B0600070205080204" charset="-128"/>
            </a:endParaRPr>
          </a:p>
          <a:p>
            <a:pPr eaLnBrk="1" hangingPunct="1">
              <a:buFont typeface="Wingdings" panose="05000000000000000000" charset="0"/>
              <a:buNone/>
            </a:pPr>
            <a:r>
              <a:rPr lang="en-US" dirty="0" smtClean="0">
                <a:latin typeface="Verdana" panose="020B0604030504040204" charset="0"/>
                <a:cs typeface="MS PGothic" panose="020B0600070205080204" charset="-128"/>
              </a:rPr>
              <a:t>Prepared by:  Kai Wong</a:t>
            </a:r>
            <a:endParaRPr lang="en-US" dirty="0">
              <a:latin typeface="Verdana" panose="020B0604030504040204" charset="0"/>
              <a:cs typeface="MS PGothic" panose="020B0600070205080204" charset="-128"/>
            </a:endParaRPr>
          </a:p>
          <a:p>
            <a:pPr eaLnBrk="1" hangingPunct="1">
              <a:buFont typeface="Wingdings" panose="05000000000000000000" charset="0"/>
              <a:buNone/>
            </a:pPr>
            <a:endParaRPr lang="en-US" dirty="0">
              <a:latin typeface="Verdana" panose="020B0604030504040204" charset="0"/>
              <a:cs typeface="MS PGothic" panose="020B0600070205080204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 panose="020B0604030504040204"/>
                <a:cs typeface="Verdana" panose="020B0604030504040204"/>
              </a:rPr>
            </a:fld>
            <a:endParaRPr lang="en-US" dirty="0">
              <a:solidFill>
                <a:srgbClr val="898989"/>
              </a:solidFill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en-US" dirty="0" smtClean="0">
                <a:latin typeface="Verdana" panose="020B0604030504040204" charset="0"/>
                <a:cs typeface="MS PGothic" panose="020B0600070205080204" charset="-128"/>
              </a:rPr>
              <a:t>Vision, Leadership Team</a:t>
            </a:r>
            <a:endParaRPr lang="en-US" dirty="0">
              <a:latin typeface="Verdana" panose="020B0604030504040204" charset="0"/>
              <a:cs typeface="MS PGothic" panose="020B0600070205080204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OU Name: IEEE Austin Life Member</a:t>
            </a:r>
            <a:endParaRPr lang="en-US" sz="2000" b="1" dirty="0" smtClean="0"/>
          </a:p>
          <a:p>
            <a:r>
              <a:rPr lang="en-US" sz="2000" b="1" dirty="0" smtClean="0"/>
              <a:t>Vision/Objectives/2019 Focused Initiatives*</a:t>
            </a:r>
            <a:endParaRPr lang="en-US" sz="2000" b="1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Group promotes the development of members through professional and social networking, addressing topics of interest to Members, including volunteer activities, and supports the IEEE Central Texas Section</a:t>
            </a:r>
            <a:endParaRPr lang="en-US" sz="1600" dirty="0" err="1" smtClean="0"/>
          </a:p>
          <a:p>
            <a:endParaRPr lang="en-US" sz="1600" dirty="0" smtClean="0"/>
          </a:p>
          <a:p>
            <a:r>
              <a:rPr lang="en-US" sz="2000" b="1" dirty="0" smtClean="0"/>
              <a:t>Leadership Team</a:t>
            </a:r>
            <a:endParaRPr lang="en-US" sz="2000" b="1" dirty="0" smtClean="0"/>
          </a:p>
          <a:p>
            <a:r>
              <a:rPr lang="en-US" sz="1600" b="1" dirty="0" smtClean="0"/>
              <a:t>Position			Name						Email </a:t>
            </a:r>
            <a:endParaRPr lang="en-US" sz="1600" b="1" dirty="0" smtClean="0"/>
          </a:p>
          <a:p>
            <a:r>
              <a:rPr lang="en-US" sz="1600" dirty="0" smtClean="0"/>
              <a:t>Chair				Kai Wong					kaiwong@ieee.org</a:t>
            </a:r>
            <a:endParaRPr lang="en-US" sz="1600" dirty="0" smtClean="0"/>
          </a:p>
          <a:p>
            <a:r>
              <a:rPr lang="en-US" sz="1600" dirty="0" smtClean="0"/>
              <a:t>Vice Chair			Tom Grim					t.grim@ieee.org</a:t>
            </a:r>
            <a:endParaRPr lang="en-US" sz="1600" dirty="0"/>
          </a:p>
          <a:p>
            <a:r>
              <a:rPr lang="en-US" sz="1600" dirty="0" smtClean="0"/>
              <a:t>Secretary			Clyde Springen				clyde.springen@ieee.org</a:t>
            </a:r>
            <a:endParaRPr lang="en-US" sz="1600" dirty="0" smtClean="0"/>
          </a:p>
          <a:p>
            <a:r>
              <a:rPr lang="en-US" sz="1600" dirty="0" smtClean="0"/>
              <a:t>Treasurer			Bill Martino					bill.martino@ieee.org</a:t>
            </a:r>
            <a:endParaRPr lang="en-US" sz="1600" dirty="0" smtClean="0"/>
          </a:p>
          <a:p>
            <a:r>
              <a:rPr lang="en-US" sz="1600" dirty="0" smtClean="0"/>
              <a:t>Program				Kai Wong					kaiwong@ieee.org</a:t>
            </a:r>
            <a:endParaRPr lang="en-US" sz="1600" dirty="0" smtClean="0"/>
          </a:p>
          <a:p>
            <a:r>
              <a:rPr lang="en-US" sz="1600" dirty="0" smtClean="0"/>
              <a:t>Member at large</a:t>
            </a:r>
            <a:endParaRPr lang="en-US" sz="1600" dirty="0" smtClean="0"/>
          </a:p>
          <a:p>
            <a:r>
              <a:rPr lang="en-US" sz="1600" b="1" dirty="0" smtClean="0"/>
              <a:t>OU (Austin-LM Group) Size and profile</a:t>
            </a:r>
            <a:endParaRPr lang="en-US" sz="1600" b="1" dirty="0" smtClean="0"/>
          </a:p>
          <a:p>
            <a:r>
              <a:rPr lang="en-US" sz="1600" dirty="0"/>
              <a:t>300 + members in this area. Average 21 attending meetings and 50 active. 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en-US" dirty="0" smtClean="0">
                <a:latin typeface="Verdana" panose="020B0604030504040204" charset="0"/>
                <a:cs typeface="MS PGothic" panose="020B0600070205080204" charset="-128"/>
              </a:rPr>
              <a:t>2019 Key Accomplishments</a:t>
            </a:r>
            <a:endParaRPr lang="en-US" dirty="0">
              <a:latin typeface="Verdana" panose="020B0604030504040204" charset="0"/>
              <a:cs typeface="MS PGothic" panose="020B0600070205080204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99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  <a:endParaRPr lang="en-US" sz="2000" b="1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000" dirty="0" err="1" smtClean="0"/>
              <a:t>Jan 15 - Hacker Space Tour Field Trip</a:t>
            </a:r>
            <a:endParaRPr lang="en-US" sz="2000" dirty="0" err="1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000" dirty="0" err="1" smtClean="0"/>
              <a:t>Feb 19 - Tax Update and Market Intellige</a:t>
            </a:r>
            <a:endParaRPr lang="en-US" sz="2000" dirty="0" err="1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000" dirty="0" err="1" smtClean="0"/>
              <a:t>Mar 19 - Running Reliably, World Travelogue</a:t>
            </a:r>
            <a:endParaRPr lang="en-US" sz="2000" dirty="0" err="1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000" dirty="0" err="1" smtClean="0"/>
              <a:t>Apr  16 - Artificial Intelligence meets Human Intelligence</a:t>
            </a:r>
            <a:endParaRPr lang="en-US" sz="2000" dirty="0" err="1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000" dirty="0" err="1" smtClean="0"/>
              <a:t>May 21 - Big Bend National Park</a:t>
            </a:r>
            <a:endParaRPr lang="en-US" sz="2000" dirty="0" err="1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000" dirty="0" err="1" smtClean="0"/>
              <a:t>Jun 18 -  Will and Trust </a:t>
            </a:r>
            <a:endParaRPr lang="en-US" sz="2000" dirty="0" err="1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000" dirty="0" smtClean="0"/>
              <a:t>July 16 - Cancelled, speaker out of town</a:t>
            </a:r>
            <a:endParaRPr lang="en-US" sz="20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000" dirty="0" smtClean="0"/>
              <a:t>Aug 20 - Smart Home Technology, Tour b8ta</a:t>
            </a:r>
            <a:endParaRPr lang="en-US" sz="2000" dirty="0" smtClean="0"/>
          </a:p>
          <a:p>
            <a:pPr marL="285750" indent="-285750">
              <a:buFont typeface="Arial" panose="020B0604020202020204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/>
              <a:buChar char="•"/>
            </a:pPr>
            <a:r>
              <a:rPr lang="en-US" sz="1600" dirty="0"/>
              <a:t>All L31 reported.  148 total in 7 months.  Best 27, Worst 5. </a:t>
            </a:r>
            <a:endParaRPr lang="en-US" sz="1600" dirty="0" smtClean="0"/>
          </a:p>
          <a:p>
            <a:r>
              <a:rPr lang="en-US" sz="2000" b="1" dirty="0" smtClean="0"/>
              <a:t>Other Activities/Events:</a:t>
            </a:r>
            <a:endParaRPr lang="en-US" sz="2000" b="1" dirty="0" smtClean="0"/>
          </a:p>
          <a:p>
            <a:pPr marL="285750" indent="-285750">
              <a:buFont typeface="Arial" panose="020B0604020202020204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en-US" dirty="0" smtClean="0">
                <a:latin typeface="Verdana" panose="020B0604030504040204" charset="0"/>
                <a:cs typeface="MS PGothic" panose="020B0600070205080204" charset="-128"/>
              </a:rPr>
              <a:t>2019 Chapter Vitality &amp; Help Needed</a:t>
            </a:r>
            <a:endParaRPr lang="en-US" dirty="0">
              <a:latin typeface="Verdana" panose="020B0604030504040204" charset="0"/>
              <a:cs typeface="MS PGothic" panose="020B0600070205080204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500" y="1351280"/>
            <a:ext cx="8267700" cy="553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  <a:endParaRPr lang="en-US" sz="1600" b="1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dirty="0" smtClean="0"/>
              <a:t>2019 strategy is to broadening topics beyond technology, such as hobby, travel, Tax Law Change and Aging topics such as home remodeling and technologies for seniors.</a:t>
            </a:r>
            <a:endParaRPr lang="en-US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dirty="0" smtClean="0"/>
              <a:t>More new faces than 2018. </a:t>
            </a:r>
            <a:endParaRPr lang="en-US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dirty="0" smtClean="0"/>
              <a:t>Missed opportunity to volunteer the Texas State Museum' Science Thursday Program.  Will try to it in 2020 as we did in 2018.  </a:t>
            </a:r>
            <a:endParaRPr lang="en-US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dirty="0" smtClean="0"/>
              <a:t>Quite a number of new attendees are transplant retirees from other cities. </a:t>
            </a:r>
            <a:endParaRPr lang="en-US" sz="1400" dirty="0" smtClean="0"/>
          </a:p>
          <a:p>
            <a:pPr marL="285750" indent="-285750">
              <a:buFont typeface="Arial" panose="020B0604020202020204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  <a:endParaRPr lang="en-US" sz="16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dirty="0" err="1"/>
              <a:t>Need more volunteers and LM participation. </a:t>
            </a:r>
            <a:endParaRPr lang="en-US" dirty="0" err="1"/>
          </a:p>
          <a:p>
            <a:pPr marL="285750" indent="-285750">
              <a:buFont typeface="Arial" panose="020B0604020202020204"/>
              <a:buChar char="•"/>
            </a:pPr>
            <a:r>
              <a:rPr lang="en-US" dirty="0" err="1"/>
              <a:t>Better promotions to draw more LM or other young professionals to attend meeting. </a:t>
            </a:r>
            <a:endParaRPr lang="en-US" dirty="0" err="1"/>
          </a:p>
          <a:p>
            <a:pPr marL="285750" indent="-285750">
              <a:buFont typeface="Arial" panose="020B0604020202020204"/>
              <a:buChar char="•"/>
            </a:pPr>
            <a:r>
              <a:rPr lang="en-US" dirty="0" err="1"/>
              <a:t>More joint meetings with Consultants Network.</a:t>
            </a:r>
            <a:endParaRPr lang="en-US" dirty="0" err="1"/>
          </a:p>
          <a:p>
            <a:pPr marL="285750" indent="-285750">
              <a:buFont typeface="Arial" panose="020B0604020202020204"/>
              <a:buChar char="•"/>
            </a:pPr>
            <a:r>
              <a:rPr lang="en-US" dirty="0" err="1"/>
              <a:t>Prepare for more back up speakers and variety of topics out of our comfort zone. </a:t>
            </a:r>
            <a:endParaRPr lang="en-US" sz="1400" dirty="0" err="1"/>
          </a:p>
          <a:p>
            <a:pPr marL="285750" indent="-285750">
              <a:buFont typeface="Arial" panose="020B0604020202020204"/>
              <a:buChar char="•"/>
            </a:pPr>
            <a:endParaRPr lang="en-US" sz="1400" dirty="0" err="1"/>
          </a:p>
          <a:p>
            <a:pPr marL="285750" indent="-285750">
              <a:buFont typeface="Arial" panose="020B0604020202020204"/>
              <a:buChar char="•"/>
            </a:pPr>
            <a:endParaRPr lang="en-US" sz="1400" dirty="0" err="1"/>
          </a:p>
          <a:p>
            <a:pPr marL="285750" indent="-285750">
              <a:buFont typeface="Arial" panose="020B0604020202020204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0859" y="215335"/>
            <a:ext cx="8381999" cy="1030112"/>
          </a:xfrm>
          <a:noFill/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en-US" dirty="0" smtClean="0">
                <a:latin typeface="Verdana" panose="020B0604030504040204" charset="0"/>
                <a:cs typeface="MS PGothic" panose="020B0600070205080204" charset="-128"/>
              </a:rPr>
              <a:t>Others/Backup</a:t>
            </a:r>
            <a:endParaRPr lang="en-US" dirty="0">
              <a:latin typeface="Verdana" panose="020B0604030504040204" charset="0"/>
              <a:cs typeface="MS PGothic" panose="020B0600070205080204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" y="1351280"/>
            <a:ext cx="8567420" cy="550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LM-A 2019 2H Plan</a:t>
            </a:r>
            <a:endParaRPr lang="en-US" sz="2800" b="1" dirty="0" err="1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Support</a:t>
            </a:r>
            <a:r>
              <a:rPr lang="en-US" sz="2800" dirty="0" err="1" smtClean="0"/>
              <a:t> LM October Texas Technical Tour</a:t>
            </a:r>
            <a:endParaRPr lang="en-US" sz="2800" dirty="0" err="1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Plan for remainder month speakers and topics</a:t>
            </a:r>
            <a:endParaRPr lang="en-US" sz="2400" dirty="0" err="1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December Social Gathering </a:t>
            </a:r>
            <a:r>
              <a:rPr lang="en-US" sz="2800" dirty="0" err="1" smtClean="0"/>
              <a:t> </a:t>
            </a:r>
            <a:endParaRPr lang="en-US" sz="2800" b="1" dirty="0" err="1" smtClean="0"/>
          </a:p>
          <a:p>
            <a:r>
              <a:rPr lang="en-US" sz="2800" b="1" dirty="0" err="1" smtClean="0"/>
              <a:t>LM-A 2020 Projection</a:t>
            </a:r>
            <a:endParaRPr lang="en-US" sz="28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400" dirty="0" err="1" smtClean="0"/>
              <a:t>More member engagement as speaker and tell their story </a:t>
            </a:r>
            <a:endParaRPr lang="en-US" sz="2400" dirty="0" err="1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2400" dirty="0"/>
              <a:t>Diverse Topic and Speakers</a:t>
            </a:r>
            <a:endParaRPr lang="en-US" sz="24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sz="2400" dirty="0"/>
              <a:t>Invite local University Professors as speakers </a:t>
            </a:r>
            <a:endParaRPr lang="en-US" sz="24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sz="2400" dirty="0"/>
              <a:t>Attract younger attendees with interesting topics and use more social media tools.</a:t>
            </a:r>
            <a:endParaRPr lang="en-US" sz="24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sz="2400" dirty="0"/>
              <a:t>Build a better web site</a:t>
            </a:r>
            <a:endParaRPr lang="en-US" sz="2400" dirty="0"/>
          </a:p>
          <a:p>
            <a:pPr marL="285750" indent="-285750">
              <a:buFont typeface="Arial" panose="020B0604020202020204"/>
              <a:buChar char="•"/>
            </a:pPr>
            <a:endParaRPr lang="en-US" sz="2400" dirty="0"/>
          </a:p>
          <a:p>
            <a:pPr marL="285750" indent="-285750">
              <a:buFont typeface="Arial" panose="020B0604020202020204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dirty="0" smtClean="0">
                <a:latin typeface="Verdana" panose="020B0604030504040204" charset="0"/>
                <a:cs typeface="MS PGothic" panose="020B0600070205080204" charset="-128"/>
              </a:rPr>
              <a:t>CTS Leadership </a:t>
            </a:r>
            <a:endParaRPr lang="en-US" dirty="0">
              <a:latin typeface="Verdana" panose="020B0604030504040204" charset="0"/>
              <a:cs typeface="MS PGothic" panose="020B0600070205080204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  <a:endParaRPr lang="en-US" sz="2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  <a:endParaRPr lang="en-US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– A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  <a:endParaRPr lang="en-US" sz="12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sz="500" dirty="0" smtClean="0"/>
          </a:p>
          <a:p>
            <a:r>
              <a:rPr lang="en-US" sz="1200" dirty="0" smtClean="0"/>
              <a:t>Vice Chair – SA</a:t>
            </a:r>
            <a:endParaRPr lang="en-US" sz="1200" dirty="0" smtClean="0"/>
          </a:p>
          <a:p>
            <a:pPr marL="171450" indent="-171450">
              <a:buFont typeface="Arial" panose="020B0604020202020204"/>
              <a:buChar char="•"/>
            </a:pPr>
            <a:r>
              <a:rPr lang="en-US" sz="1200" dirty="0" smtClean="0"/>
              <a:t>  Nils Smith</a:t>
            </a:r>
            <a:endParaRPr lang="en-US" sz="1200" dirty="0" smtClean="0"/>
          </a:p>
          <a:p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Bill Martino</a:t>
            </a:r>
            <a:endParaRPr lang="en-US" sz="1200" dirty="0" smtClean="0"/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Leslie Martinich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endParaRPr lang="en-US" sz="1200" dirty="0"/>
          </a:p>
          <a:p>
            <a:pPr marL="285750" indent="-285750">
              <a:buFont typeface="Arial" panose="020B0604020202020204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Student Branch</a:t>
            </a:r>
            <a:endParaRPr lang="en-US" sz="1200" dirty="0" smtClean="0"/>
          </a:p>
          <a:p>
            <a:r>
              <a:rPr lang="en-US" sz="1200" dirty="0" smtClean="0"/>
              <a:t>Student Branch Chapters</a:t>
            </a:r>
            <a:endParaRPr lang="en-US" sz="1200" dirty="0" smtClean="0"/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Strategic Plan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/>
              <a:t>Policies and Procedures PARP</a:t>
            </a:r>
            <a:endParaRPr lang="en-US" sz="12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Nomination Committee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Election Committee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FIN/Audit Committee</a:t>
            </a:r>
            <a:endParaRPr lang="en-US" sz="12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/>
              <a:t>Membership Development</a:t>
            </a:r>
            <a:endParaRPr lang="en-US" sz="12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/>
              <a:t>Electronics Communications</a:t>
            </a:r>
            <a:endParaRPr lang="en-US" sz="12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Website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Communications Portal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Conferences/Events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Section</a:t>
            </a:r>
            <a:r>
              <a:rPr lang="en-US" sz="1200" dirty="0"/>
              <a:t>-Chapter Vitality Chair</a:t>
            </a:r>
            <a:endParaRPr lang="en-US" sz="1200" dirty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Students Activities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Professional Activities – PACE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Outreach Program</a:t>
            </a:r>
            <a:endParaRPr lang="en-US" sz="1200" dirty="0" smtClean="0"/>
          </a:p>
          <a:p>
            <a:pPr marL="285750" indent="-285750">
              <a:buFont typeface="Arial" panose="020B0604020202020204"/>
              <a:buChar char="•"/>
            </a:pPr>
            <a:r>
              <a:rPr lang="en-US" sz="1200" dirty="0" smtClean="0"/>
              <a:t>Conferences</a:t>
            </a:r>
            <a:r>
              <a:rPr lang="en-US" sz="1200" dirty="0"/>
              <a:t>/Events</a:t>
            </a:r>
            <a:endParaRPr lang="en-US" sz="1200" dirty="0"/>
          </a:p>
          <a:p>
            <a:pPr marL="285750" indent="-285750">
              <a:buFont typeface="Arial" panose="020B0604020202020204"/>
              <a:buChar char="•"/>
            </a:pPr>
            <a:endParaRPr lang="en-US" sz="1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0</TotalTime>
  <Words>3174</Words>
  <Application>WPS Presentation</Application>
  <PresentationFormat>On-screen Show (4:3)</PresentationFormat>
  <Paragraphs>154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MS PGothic</vt:lpstr>
      <vt:lpstr>Verdana</vt:lpstr>
      <vt:lpstr>Lucida Grande</vt:lpstr>
      <vt:lpstr>Wingdings</vt:lpstr>
      <vt:lpstr>Arial</vt:lpstr>
      <vt:lpstr>Verdana</vt:lpstr>
      <vt:lpstr>Lucida Grande</vt:lpstr>
      <vt:lpstr>Microsoft YaHei</vt:lpstr>
      <vt:lpstr>Arial Unicode MS</vt:lpstr>
      <vt:lpstr>Calibri</vt:lpstr>
      <vt:lpstr>IEEE-Template</vt:lpstr>
      <vt:lpstr>IEEE Central Texas Section 2019 Fall Leadership Planning Meeting August 24, 2018 San Marcos, TX</vt:lpstr>
      <vt:lpstr>Vision, Leadership Team</vt:lpstr>
      <vt:lpstr>2019 Key Accomplishments</vt:lpstr>
      <vt:lpstr>2019 Chapter Vitality &amp; Help Needed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kaiwong</cp:lastModifiedBy>
  <cp:revision>148</cp:revision>
  <cp:lastPrinted>2018-08-07T14:39:00Z</cp:lastPrinted>
  <dcterms:created xsi:type="dcterms:W3CDTF">2012-12-04T23:01:00Z</dcterms:created>
  <dcterms:modified xsi:type="dcterms:W3CDTF">2019-08-24T12:56:18Z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